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697" r:id="rId2"/>
  </p:sldMasterIdLst>
  <p:sldIdLst>
    <p:sldId id="1243" r:id="rId3"/>
    <p:sldId id="258" r:id="rId4"/>
    <p:sldId id="27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F3A678-48FD-4AB2-AE10-3EFF48EE5E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9416FA-75DC-4482-95F8-87B8186B20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4409F3-3A45-4780-AA4F-CB206526A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F7EEF5-98ED-4E57-99F6-4FAB65FFA89B}" type="slidenum">
              <a:rPr kumimoji="0" lang="sv-SE" alt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alt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212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145ED8-3775-404E-BCC4-0E307D9965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1C2C7E-26CD-4CF2-934B-559302ACC3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45B3E9-A289-48A7-94A3-8CC7639B44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6B7CC1-D4F4-41CD-9328-33B58D5E6AC4}" type="slidenum">
              <a:rPr kumimoji="0" lang="sv-SE" alt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alt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309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D86AE1-1673-48A9-B62C-A23D41D4C2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0F63BA-AA4F-453D-B3AD-3795ABB870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B09AF0-20EE-4BDA-85A4-B73EB49258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95F2A8-A381-4755-AD1C-78ED5CC727FF}" type="slidenum">
              <a:rPr kumimoji="0" lang="sv-SE" alt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alt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4767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E372C6-DC10-455D-A1C6-2547F72499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274B2E-D97B-423E-84DE-9D7749A241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08022D-2B7E-439D-8E92-154F4B121E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A34B6F-88ED-483C-BB84-127191985A9C}" type="slidenum">
              <a:rPr kumimoji="0" lang="sv-SE" alt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alt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840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Rubrik, text och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ClipArt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EFC42B-496F-4582-AE84-F3657509D7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205EFF-502B-4438-8A56-9C044463BD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A6F4EF-F27D-4514-B253-B7A60161F1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AFD499-E93B-485D-B34D-D3DB89C240BA}" type="slidenum">
              <a:rPr kumimoji="0" lang="sv-SE" alt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alt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4612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77CC461-F35B-44E8-8E85-8DF42728F0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E0731E1-E17F-485E-A429-F7AA08B2C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55810CD-9138-4ABC-81E5-42C636B059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B4ED3F-0ED0-48B0-ACB8-7EAB2CEF2594}" type="slidenum">
              <a:rPr kumimoji="0" lang="sv-SE" alt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alt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9331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EDC144-945D-4A58-84A7-56F51E6AA4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560E9E-0070-433C-94C7-5A2780E0FD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1A668D-8680-48CB-9B76-759E377C4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33CC61-3A55-4A8E-86E6-74CB849CB582}" type="slidenum">
              <a:rPr kumimoji="0" lang="sv-SE" alt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alt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33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2F38EF-4E38-41F9-B48B-E7A3009957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C28AE5-ACC4-4936-B7A4-F90922A781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4C6039-089E-4DB5-B738-B1A8D28849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59467-E6C2-4AF7-9A29-F0BFAA414772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63904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861FF9-E425-43B6-8CA3-7DA0AC5088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03E979-3C1F-43F5-A35B-1666E9704A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FA2D54-5F1C-4FF7-AE78-1B275A4B10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1A199D-1A97-41D2-86AF-B5646703C0B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74446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D4D401-FBC4-4A91-9943-481C73EF6A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950795-0092-4562-9510-2F714CBC97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7EECE4-1D62-45FB-A1B4-02951BDAA1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4C1C62-F7EC-4472-B7D6-0A1A267077E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72525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A55017-1C59-4C35-AD2F-D0A84D4621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8AE90-C35A-4BDD-B48E-27BD46E2EF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53C558-E42A-4AC7-BF49-FEEB380573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8E9CE-499D-4575-A422-3AAD5E82C92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015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B27421-68FA-489F-9567-C3FBE9146B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7AD084-5D6C-4EA5-ABFC-2F9972FF3B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7C74E1-533B-4AE1-AC9D-D32218DCD9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2FD2CD-97FC-4FEF-91D8-AC27920DE75C}" type="slidenum">
              <a:rPr kumimoji="0" lang="sv-SE" alt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alt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3372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A1DAF46-D795-4D8B-B616-CF97C0265B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A71CE40-B0C4-4D32-8493-3535DA1B2C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628BCCA-D0ED-471A-9086-A4D46E9B9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E6B750-D303-4171-8304-6CC3115692A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28529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617DC0E-5065-46B9-8979-776F719644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857E493-623D-4841-B201-7D07ABFAB6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AAEF2EC-C2C5-4D38-B161-BA9C074D3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D34E26-BF6C-4885-B45F-E8E42ADCA82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52923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3E60E94-FD71-45E3-AE48-D547C9DFFA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AABB38B-0A16-4A85-84DC-2022E8B4C7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19D3494-E60C-4C3C-A0C9-95D9B27F9E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9868A3-DCE8-408B-81FA-B39011E5D39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64142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E4E327-F513-4BA9-8746-4F3344B734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8E4590-7530-48D8-BB95-50A8C52BDA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A45C7C-7233-45AF-A468-2FB7D37654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63EFB-D366-44DA-8C6A-AF3AFA12F23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814423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30D9-95CA-4F1D-9798-0D49085E4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67FC10-19A3-4397-BA50-2851DF564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C67D9C-550F-475E-B58D-2EF799DB5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CD3F0-BE4E-4E8A-B87B-C684D9A9700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5201916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BADCF4-29DD-4EAE-A577-0B4DCFEFA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47BE1F-AC21-4D54-B86C-2587561E53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48FCF0-51AD-48F1-A870-B38FE094EE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495F66-D42B-4CA1-9276-6F53C21ACA6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7026129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7A9104-0386-420B-83C1-513D5BD7D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CB76FE-9F42-41B1-8473-F563F95563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2E65E5-ED7C-4E03-8EE3-E617F5D7B6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AF589C-9F29-484D-B7B0-2843B2B3E88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358733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7ECC53-2658-4AAD-98DB-1C4518D89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2AE00D-E9D0-462F-A408-9755F6AED4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DE8856-A041-497C-AB61-C729029A31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C1EAB-E0BF-44CE-BADF-FD9E0345603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718983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Rubrik, text och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ClipArt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46342D-BBA2-4420-9D3F-94F2409C7A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A833D4-B51D-47B3-A563-8DC9207939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492239-68BA-4004-BAF6-9AF9794C62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94EC2-650D-4190-AC8D-72D413F6F69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918288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285EE95-59A6-4F35-A2B7-4C21626D5B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E885BD5-6C6F-43A1-BB77-3254DFD221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577C697-31AC-429D-B21F-89C9B8C661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22F6F-A773-4ACF-A9E6-7BB6F21262A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1220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B00BB5-2D6C-44FB-865A-F21618A4F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9CDACE-DAC0-4D01-9068-1177F4B818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A8D55D-559E-4D31-B586-AECBC6AC94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760E10-2497-4BCD-A11B-0E74054EC885}" type="slidenum">
              <a:rPr kumimoji="0" lang="sv-SE" alt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alt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23086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1F747A-C296-46F4-A1D9-682F792A21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A32659-4815-4A66-AB5C-80CAA58666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3FE7F5-1EB5-4EBA-ADAB-59E11F87B4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3B0A1A-565F-47E1-B942-456BF86D821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8086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FF2BCA-4AC7-48D2-B0C9-66CF29BF1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0220D2-B899-438C-86FF-63DD6205A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A82BEA-7C02-4712-A830-5E1501EF14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75A2F7-1668-45EE-A43E-E2AB4CD7757B}" type="slidenum">
              <a:rPr kumimoji="0" lang="sv-SE" alt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alt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29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679006B-E1D4-457E-8117-5F02105B36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C7EBC03-33F8-4CAE-9D2D-A2A27D2D6A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D7BD0DA-7219-4FA6-B099-CB8F6079F4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9407D5-DDFC-4017-94D7-DEBEC1B4B2F8}" type="slidenum">
              <a:rPr kumimoji="0" lang="sv-SE" alt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alt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97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B7ABA0-D56C-4678-8725-DB83B270FD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12177E4-F585-46CA-9C38-BBCE94B58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5DB3A42-B5AB-4CF4-B0E0-7A93DED86C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1F0C7-6983-4124-A25A-4ADE605E0332}" type="slidenum">
              <a:rPr kumimoji="0" lang="sv-SE" alt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alt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570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AACD407-7C54-49BC-B085-89A92CD062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F0408A2-8565-46DE-B1C8-DE8F5DD457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96A3466-9D50-497E-A047-958991E7A2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A230D-5D72-4D4C-91C2-39445FD855AE}" type="slidenum">
              <a:rPr kumimoji="0" lang="sv-SE" alt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alt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968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CB467-E079-4336-8E66-9DADAA03AF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01791B-7FA5-4878-91EA-638085D482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61D10F-C583-4837-B61B-B98A00157E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F8B353-A82E-4E30-99CA-15AD9BC7D474}" type="slidenum">
              <a:rPr kumimoji="0" lang="sv-SE" alt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alt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234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A9737E-1567-4C2D-B9B9-E702AA3BEE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2018BF-891A-4D65-BC83-64BA5D3D6F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AC84CB-3170-4234-9410-41C558F702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6530C2-CDA8-4C94-92FD-E6B8AC200636}" type="slidenum">
              <a:rPr kumimoji="0" lang="sv-SE" alt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alt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764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BBADEF6-3DF6-465A-95AA-D9432B7E7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203DBFE-F261-42BD-BB8E-0D93930EAE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1905969-E564-472C-95B0-4DE8517D44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46C309D-D6DB-46E0-8739-DF487BB74BF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F59CE26-A39C-4035-AEA8-58AF82365B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B77B0F-713B-4627-99BA-C33EA599B29C}" type="slidenum">
              <a:rPr kumimoji="0" lang="sv-SE" alt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alt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893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A5D82D0-F9F0-43DB-98A7-312DD527AA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32B8378-18B9-43E4-8EEE-C2B1172C2C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66D7BC1-C7AC-4BAC-9299-9AC7C08E1C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E7DF2FB-E347-4AB1-A9E2-64F74702BB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2643CD6-C898-4855-9E4F-E777E680C66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CDD21E5-3481-4F47-84D4-895A25483A6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9157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kedin.com/in/claes-anders-malmberg-6477729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976CE-4F70-49A5-BE8E-0FA21630A98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1235" y="516836"/>
            <a:ext cx="6755907" cy="45219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Claes-Anders Malmberg, </a:t>
            </a:r>
            <a:r>
              <a:rPr lang="en-US" sz="2400" dirty="0" err="1">
                <a:solidFill>
                  <a:srgbClr val="FFFFFF"/>
                </a:solidFill>
              </a:rPr>
              <a:t>AcaClaes-Ande</a:t>
            </a:r>
            <a:r>
              <a:rPr lang="en-US" sz="2400" dirty="0">
                <a:solidFill>
                  <a:srgbClr val="FFFFFF"/>
                </a:solidFill>
              </a:rPr>
              <a:t>         </a:t>
            </a:r>
            <a:r>
              <a:rPr lang="en-US" sz="2400" dirty="0">
                <a:solidFill>
                  <a:schemeClr val="tx1"/>
                </a:solidFill>
              </a:rPr>
              <a:t>Claes-Anders Malmberg, VD </a:t>
            </a:r>
            <a:r>
              <a:rPr lang="en-US" sz="2400" dirty="0" err="1">
                <a:solidFill>
                  <a:schemeClr val="tx1"/>
                </a:solidFill>
              </a:rPr>
              <a:t>Acama</a:t>
            </a:r>
            <a:r>
              <a:rPr lang="en-US" sz="2400" dirty="0">
                <a:solidFill>
                  <a:schemeClr val="tx1"/>
                </a:solidFill>
              </a:rPr>
              <a:t> AB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2AD5171-29BF-477C-B6BB-0EB6634D82D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1240" y="1181528"/>
            <a:ext cx="7275700" cy="5093803"/>
          </a:xfrm>
          <a:solidFill>
            <a:schemeClr val="bg1"/>
          </a:solidFill>
        </p:spPr>
        <p:txBody>
          <a:bodyPr vert="horz" lIns="0" tIns="45720" rIns="0" bIns="45720" rtlCol="0">
            <a:normAutofit fontScale="92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Organisations- och upphandlingskonsult i många svenska kommuner de senaste 30 åren, från södra Skåne till Norra Sverige, från Västkusten till Stockholms-området.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Projektansvarig konsult för SKRs projekt ”Kommunal vinterväghållning” innehållande produktion av handbok i vinterväghållning, litteraturstudier och tematiska faktaartiklar för publicering, 2013-14.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Ledamot i styrgruppen för SKRs projekt ”Nationell kartläggning av driftformer för kommunal infrastruktur”, 2019.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Kursledare i många ämnen, från vinterväghållning för praktiska utförare, kalkylering, gräva och schakta, säkert handhavande, effektivisera egen regi, driftledning, alternativa driftformer.</a:t>
            </a:r>
          </a:p>
          <a:p>
            <a:pPr defTabSz="457200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defRPr/>
            </a:pPr>
            <a:r>
              <a:rPr lang="sv-SE" altLang="sv-SE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Under 2020 produktionsplanering/kalkylering av gata/park-verksamheterna i Motala, Simrishamn, Härryda, Mjölby (även Anläggning-VA-drift) samt genomlysning av vinterväghållningsverksamheten i Örebro kommun. 2020 även genomlysning av utemiljöverksamheterna hos AB </a:t>
            </a:r>
            <a:r>
              <a:rPr lang="sv-SE" altLang="sv-SE" sz="16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Gavlegårdarna</a:t>
            </a:r>
            <a:r>
              <a:rPr lang="sv-SE" altLang="sv-SE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och Örnsköldsviks kommunfastigheter. </a:t>
            </a:r>
          </a:p>
          <a:p>
            <a:pPr defTabSz="457200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defRPr/>
            </a:pPr>
            <a:r>
              <a:rPr lang="sv-SE" altLang="sv-SE" sz="1600" dirty="0"/>
              <a:t>Borlänge kommun 2020, framtagande av nytt långsiktigt stadsmiljöavtal </a:t>
            </a:r>
            <a:r>
              <a:rPr lang="sv-SE" altLang="sv-SE" sz="1600" dirty="0" err="1"/>
              <a:t>DoU</a:t>
            </a:r>
            <a:r>
              <a:rPr lang="sv-SE" altLang="sv-SE" sz="1600" dirty="0"/>
              <a:t> och Planering mellan Borlänge kommun och AB Borlänge Energi AB efter produktionsplanering/kalkylering 2019.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sv-SE" altLang="sv-SE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Nulägesanalys av gata-park verksamheten i Västerviks kommun inför konkurrensupphandling eftersom IN-House direktivet omöjliggör fortsatt drift hos Västerviks Miljö- och Energi. Från november 2020 biträder kommunen i upphandlingsarbetet och omställning till ny beställarorganisation.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sv-SE" alt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endParaRPr lang="en-US" sz="1100" dirty="0">
              <a:solidFill>
                <a:srgbClr val="FFFFFF"/>
              </a:solidFill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017A858-419B-47D6-8580-CE74619C99B4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2" r="792" b="4"/>
          <a:stretch/>
        </p:blipFill>
        <p:spPr bwMode="auto">
          <a:xfrm>
            <a:off x="8251982" y="630202"/>
            <a:ext cx="3294253" cy="5575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C918151-1FF3-4DC1-A2FC-EA9F2280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D2A2A9D-CF53-4625-B2F2-CAE775001780}" type="slidenum"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501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ubrik 1">
            <a:extLst>
              <a:ext uri="{FF2B5EF4-FFF2-40B4-BE49-F238E27FC236}">
                <a16:creationId xmlns:a16="http://schemas.microsoft.com/office/drawing/2014/main" id="{C956768D-F140-4EDE-82EB-8649615733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sv-SE" altLang="sv-SE" sz="3600" dirty="0"/>
              <a:t>Kalkylerings- och utredningsuppdrag 2014-2019 </a:t>
            </a:r>
          </a:p>
        </p:txBody>
      </p:sp>
      <p:sp>
        <p:nvSpPr>
          <p:cNvPr id="10243" name="Platshållare för innehåll 2">
            <a:extLst>
              <a:ext uri="{FF2B5EF4-FFF2-40B4-BE49-F238E27FC236}">
                <a16:creationId xmlns:a16="http://schemas.microsoft.com/office/drawing/2014/main" id="{55B96CF4-0F24-4DF8-ADB4-2EDF904E72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00201"/>
            <a:ext cx="10972800" cy="4924425"/>
          </a:xfrm>
          <a:solidFill>
            <a:schemeClr val="bg1"/>
          </a:solidFill>
        </p:spPr>
        <p:txBody>
          <a:bodyPr/>
          <a:lstStyle/>
          <a:p>
            <a:r>
              <a:rPr lang="sv-SE" altLang="sv-SE" sz="1800" dirty="0"/>
              <a:t>Konsult åt Samhällsbyggnadsförvaltningen i Gävle och Markbyggarna i Gävle kommun AB avseende uppbyggnad av kravbeskrivningar, kalkylering och driftsättning av intraprenaden gata, park och vinter vid bolagisering och verksamhetsöverföring, 2014-17. </a:t>
            </a:r>
          </a:p>
          <a:p>
            <a:pPr marL="0" indent="0">
              <a:buNone/>
            </a:pPr>
            <a:endParaRPr lang="sv-SE" altLang="sv-SE" sz="1000" dirty="0"/>
          </a:p>
          <a:p>
            <a:r>
              <a:rPr lang="sv-SE" altLang="sv-SE" sz="1800" dirty="0"/>
              <a:t>Översyn av organisationen för yttre fastighetsskötsel hos AB </a:t>
            </a:r>
            <a:r>
              <a:rPr lang="sv-SE" altLang="sv-SE" sz="1800" dirty="0" err="1"/>
              <a:t>Gavlegårdarna</a:t>
            </a:r>
            <a:r>
              <a:rPr lang="sv-SE" altLang="sv-SE" sz="1800" dirty="0"/>
              <a:t> i Gävle 2015. Genomlysning yttre skötsel inför </a:t>
            </a:r>
            <a:r>
              <a:rPr lang="sv-SE" altLang="sv-SE" sz="1800" dirty="0" err="1"/>
              <a:t>ev</a:t>
            </a:r>
            <a:r>
              <a:rPr lang="sv-SE" altLang="sv-SE" sz="1800" dirty="0"/>
              <a:t> återtagande i egen regi Halmstad Fastighets AB 2017.</a:t>
            </a:r>
          </a:p>
          <a:p>
            <a:pPr marL="0" indent="0">
              <a:buNone/>
            </a:pPr>
            <a:endParaRPr lang="sv-SE" altLang="sv-SE" sz="1000" dirty="0"/>
          </a:p>
          <a:p>
            <a:r>
              <a:rPr lang="sv-SE" altLang="sv-SE" sz="1800" dirty="0"/>
              <a:t>Genomlysning av gata- park verksamheten i Ludvika kommun och Mörbylånga kommun 2015. Mörbylånga, hösten 2017, även utredning om driftformer och besparingsmöjligheter i barmarksunderhåll.</a:t>
            </a:r>
          </a:p>
          <a:p>
            <a:pPr marL="0" indent="0">
              <a:buNone/>
            </a:pPr>
            <a:endParaRPr lang="sv-SE" altLang="sv-SE" sz="1000" dirty="0"/>
          </a:p>
          <a:p>
            <a:r>
              <a:rPr lang="sv-SE" altLang="sv-SE" sz="1800" dirty="0"/>
              <a:t>Genomlysning av gata/park verksamheten i Halmstad kommun och Härryda kommun 2016, i Motala kommun och Strömsunds kommuner 2017, i Tyresö kommun 2018.</a:t>
            </a:r>
          </a:p>
          <a:p>
            <a:pPr marL="0" indent="0">
              <a:buNone/>
            </a:pPr>
            <a:endParaRPr lang="sv-SE" altLang="sv-SE" sz="1000" dirty="0"/>
          </a:p>
          <a:p>
            <a:r>
              <a:rPr lang="sv-SE" altLang="sv-SE" sz="1800" dirty="0"/>
              <a:t>Produktionsplanering/kalkylering intraprenad gata-park Borlänge kommun 2019 under medverkan av både intraprenören AB Borlänge Energi och beställaren Borlänge kommun.</a:t>
            </a:r>
          </a:p>
          <a:p>
            <a:pPr>
              <a:buFontTx/>
              <a:buNone/>
            </a:pP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860421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9F2F24E-2A8E-44A7-A53B-E2529F90A2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v-SE" altLang="sv-SE" sz="3200" dirty="0"/>
              <a:t>BITRÄDE I UPPHANDLINGAR 2013-19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0AE3E04-21BF-4ED4-A8D8-DCD4991E73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8963024" cy="4924425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sv-SE" altLang="sv-SE" dirty="0"/>
              <a:t>   </a:t>
            </a:r>
            <a:r>
              <a:rPr lang="sv-SE" altLang="sv-SE" sz="2000" b="1" dirty="0"/>
              <a:t>Strängnäs Bostads AB och Strängnäs Fastighets AB</a:t>
            </a:r>
            <a:r>
              <a:rPr lang="sv-SE" altLang="sv-SE" sz="2000" dirty="0"/>
              <a:t>, YFS ca 8 mkr/år, (2014) samt åt </a:t>
            </a:r>
            <a:r>
              <a:rPr lang="sv-SE" altLang="sv-SE" sz="2000" b="1" dirty="0"/>
              <a:t>AB </a:t>
            </a:r>
            <a:r>
              <a:rPr lang="sv-SE" altLang="sv-SE" sz="2000" b="1" dirty="0" err="1"/>
              <a:t>Gavlegårdarna</a:t>
            </a:r>
            <a:r>
              <a:rPr lang="sv-SE" altLang="sv-SE" sz="2000" b="1" dirty="0"/>
              <a:t> yttre fastighetsskötsel </a:t>
            </a:r>
            <a:r>
              <a:rPr lang="sv-SE" altLang="sv-SE" sz="2000" dirty="0"/>
              <a:t>cirka 8 mkr (2016 samt åter 2019)</a:t>
            </a:r>
            <a:br>
              <a:rPr lang="sv-SE" altLang="sv-SE" sz="2000" dirty="0"/>
            </a:br>
            <a:r>
              <a:rPr lang="sv-SE" altLang="sv-SE" sz="2000" b="1" dirty="0"/>
              <a:t>Lunds kommun</a:t>
            </a:r>
            <a:r>
              <a:rPr lang="sv-SE" altLang="sv-SE" sz="2000" dirty="0"/>
              <a:t>, parkskötsel ca 7 mkr/år (2013) o 2017-18 (ca 8 mkr/år)</a:t>
            </a:r>
            <a:br>
              <a:rPr lang="sv-SE" altLang="sv-SE" sz="2000" dirty="0"/>
            </a:br>
            <a:r>
              <a:rPr lang="sv-SE" altLang="sv-SE" sz="2000" b="1" dirty="0"/>
              <a:t>Herrljunga kommun</a:t>
            </a:r>
            <a:r>
              <a:rPr lang="sv-SE" altLang="sv-SE" sz="2000" dirty="0"/>
              <a:t>, park o vinter ca 3 mkr/år (2013)</a:t>
            </a:r>
            <a:br>
              <a:rPr lang="sv-SE" altLang="sv-SE" sz="2000" dirty="0"/>
            </a:br>
            <a:r>
              <a:rPr lang="sv-SE" altLang="sv-SE" sz="2000" b="1" dirty="0"/>
              <a:t>Lidingö stad</a:t>
            </a:r>
            <a:r>
              <a:rPr lang="sv-SE" altLang="sv-SE" sz="2000" dirty="0"/>
              <a:t>, vinter ca 20 mkr/år samt </a:t>
            </a:r>
            <a:r>
              <a:rPr lang="sv-SE" altLang="sv-SE" sz="2000" dirty="0" err="1"/>
              <a:t>gaturenh</a:t>
            </a:r>
            <a:r>
              <a:rPr lang="sv-SE" altLang="sv-SE" sz="2000" dirty="0"/>
              <a:t>/park ca 11 mkr/år (2012) samt Gatudrift o anläggningsarbeten (2015) ca 10 mkr/år.</a:t>
            </a:r>
            <a:br>
              <a:rPr lang="sv-SE" altLang="sv-SE" sz="2000" dirty="0"/>
            </a:br>
            <a:r>
              <a:rPr lang="sv-SE" altLang="sv-SE" sz="2000" b="1" dirty="0"/>
              <a:t>Danderyds kommun</a:t>
            </a:r>
            <a:r>
              <a:rPr lang="sv-SE" altLang="sv-SE" sz="2000" dirty="0"/>
              <a:t>, gatudrift och vinter, ca 16 mkr/år (2014-15), park o kommunfast YFS ca 10 mkr/år (2013)</a:t>
            </a:r>
            <a:br>
              <a:rPr lang="sv-SE" altLang="sv-SE" sz="2000" dirty="0"/>
            </a:br>
            <a:r>
              <a:rPr lang="sv-SE" altLang="sv-SE" sz="2000" dirty="0"/>
              <a:t>Verksamhetsövergång av tunga transporttjänster, </a:t>
            </a:r>
            <a:r>
              <a:rPr lang="sv-SE" altLang="sv-SE" sz="2000" b="1" dirty="0"/>
              <a:t>Markbyggarna Gävle kommun AB</a:t>
            </a:r>
            <a:r>
              <a:rPr lang="sv-SE" altLang="sv-SE" sz="2000" dirty="0"/>
              <a:t>, ca 5 mkr/år, 2016.</a:t>
            </a:r>
            <a:br>
              <a:rPr lang="sv-SE" altLang="sv-SE" sz="2000" dirty="0"/>
            </a:br>
            <a:r>
              <a:rPr lang="sv-SE" altLang="sv-SE" sz="2000" b="1" dirty="0"/>
              <a:t>Surahammars kommun</a:t>
            </a:r>
            <a:r>
              <a:rPr lang="sv-SE" altLang="sv-SE" sz="2000" dirty="0"/>
              <a:t>, gatu- parkdrift, vinterväghållning, och markanläggningar ca 15 mkr/år, 2016-17 samt </a:t>
            </a:r>
            <a:r>
              <a:rPr lang="sv-SE" altLang="sv-SE" sz="2000" b="1" dirty="0" err="1"/>
              <a:t>Surahus</a:t>
            </a:r>
            <a:r>
              <a:rPr lang="sv-SE" altLang="sv-SE" sz="2000" dirty="0"/>
              <a:t>, </a:t>
            </a:r>
            <a:r>
              <a:rPr lang="sv-SE" altLang="sv-SE" sz="2000" dirty="0" err="1"/>
              <a:t>Yfs</a:t>
            </a:r>
            <a:r>
              <a:rPr lang="sv-SE" altLang="sv-SE" sz="2000" dirty="0"/>
              <a:t> 3 mkr/år</a:t>
            </a:r>
            <a:br>
              <a:rPr lang="sv-SE" altLang="sv-SE" sz="2000" dirty="0"/>
            </a:br>
            <a:r>
              <a:rPr lang="sv-SE" altLang="sv-SE" sz="2000" b="1" dirty="0"/>
              <a:t>Bromma stadsdelsförvaltning</a:t>
            </a:r>
            <a:r>
              <a:rPr lang="sv-SE" altLang="sv-SE" sz="2000" dirty="0"/>
              <a:t>, parkdrift och markanläggningsarbeten, drift ca 13 mkr/år och 12 mkr anläggning , 2016-17.</a:t>
            </a:r>
            <a:endParaRPr lang="sv-SE" altLang="sv-SE" sz="2000" i="1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1D63FB1-E864-4243-BF6C-8E8E8839DB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v-SE" altLang="sv-SE" sz="4000"/>
              <a:t>Kalkylerings- och utredningsuppdrag 2011-13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F611927-BE18-47C1-9E9E-6854EEBE1B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637088"/>
          </a:xfrm>
          <a:noFill/>
        </p:spPr>
        <p:txBody>
          <a:bodyPr/>
          <a:lstStyle/>
          <a:p>
            <a:r>
              <a:rPr lang="sv-SE" altLang="sv-SE" sz="2000" dirty="0"/>
              <a:t>Arbetsvolymsmätning och driftskostnadsberäkning för Uppsala </a:t>
            </a:r>
            <a:r>
              <a:rPr lang="sv-SE" altLang="sv-SE" sz="2000" dirty="0" err="1"/>
              <a:t>Linnéanska</a:t>
            </a:r>
            <a:r>
              <a:rPr lang="sv-SE" altLang="sv-SE" sz="2000" dirty="0"/>
              <a:t> Trädgårdar 2011 samt DBW i Visby 2013</a:t>
            </a:r>
          </a:p>
          <a:p>
            <a:r>
              <a:rPr lang="sv-SE" altLang="sv-SE" sz="2000" dirty="0"/>
              <a:t>Intraprenadkalkylering av tomtmarksskötsel för 54 skolor och daghem åt Gata/Park, Örebro kommun 2012.</a:t>
            </a:r>
          </a:p>
          <a:p>
            <a:r>
              <a:rPr lang="sv-SE" altLang="sv-SE" sz="2000" dirty="0"/>
              <a:t>Anbudskalkylering och rådgivning åt Idrott och service hos Linköpings kommun vid läggande av anbud på skötseln av fotbollsplaner, idrottshallar och Cloetta Center, 2012-13.</a:t>
            </a:r>
          </a:p>
          <a:p>
            <a:r>
              <a:rPr lang="sv-SE" altLang="sv-SE" sz="2000" dirty="0"/>
              <a:t>Projektansvarig konsult för Sveriges Kommuner och Landstings projekt ”Kommunal vinterväghållning” innehållande produktion av handbok i vinterväghållning, litteraturstudier och tematiska faktaartiklar för publicering, 2013-14.</a:t>
            </a:r>
          </a:p>
          <a:p>
            <a:r>
              <a:rPr lang="sv-SE" altLang="sv-SE" sz="2000" dirty="0"/>
              <a:t>Projektansvarig konsult åt Sveriges Kyrkogårds- och Krematorieförbund avseende kvalitetssäkring och arbetsmiljöfrågor i svenska krematorier, branschvägledning 2013</a:t>
            </a:r>
          </a:p>
        </p:txBody>
      </p:sp>
    </p:spTree>
    <p:extLst>
      <p:ext uri="{BB962C8B-B14F-4D97-AF65-F5344CB8AC3E}">
        <p14:creationId xmlns:p14="http://schemas.microsoft.com/office/powerpoint/2010/main" val="365738261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 CV längre tillbaka i tiden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https://www.linkedin.com/in/claes-anders-malmberg-6477729/</a:t>
            </a:r>
            <a:r>
              <a:rPr lang="sv-SE" dirty="0"/>
              <a:t>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31922"/>
      </p:ext>
    </p:extLst>
  </p:cSld>
  <p:clrMapOvr>
    <a:masterClrMapping/>
  </p:clrMapOvr>
</p:sld>
</file>

<file path=ppt/theme/theme1.xml><?xml version="1.0" encoding="utf-8"?>
<a:theme xmlns:a="http://schemas.openxmlformats.org/drawingml/2006/main" name="4_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674</Words>
  <Application>Microsoft Office PowerPoint</Application>
  <PresentationFormat>Bredbild</PresentationFormat>
  <Paragraphs>29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4_Standardformgivning</vt:lpstr>
      <vt:lpstr>Standardformgivning</vt:lpstr>
      <vt:lpstr>Claes-Anders Malmberg, AcaClaes-Ande         Claes-Anders Malmberg, VD Acama AB</vt:lpstr>
      <vt:lpstr>Kalkylerings- och utredningsuppdrag 2014-2019 </vt:lpstr>
      <vt:lpstr>BITRÄDE I UPPHANDLINGAR 2013-19</vt:lpstr>
      <vt:lpstr>Kalkylerings- och utredningsuppdrag 2011-13</vt:lpstr>
      <vt:lpstr>För CV längre tillbaka i tiden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 till Acama!</dc:title>
  <dc:creator>Acer</dc:creator>
  <cp:lastModifiedBy>Claes-Anders Malmberg</cp:lastModifiedBy>
  <cp:revision>9</cp:revision>
  <dcterms:created xsi:type="dcterms:W3CDTF">2019-11-19T19:53:38Z</dcterms:created>
  <dcterms:modified xsi:type="dcterms:W3CDTF">2021-08-04T14:39:28Z</dcterms:modified>
</cp:coreProperties>
</file>